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305" r:id="rId2"/>
    <p:sldId id="261" r:id="rId3"/>
    <p:sldId id="853" r:id="rId4"/>
    <p:sldId id="855" r:id="rId5"/>
    <p:sldId id="856" r:id="rId6"/>
    <p:sldId id="859" r:id="rId7"/>
    <p:sldId id="860" r:id="rId8"/>
    <p:sldId id="858" r:id="rId9"/>
    <p:sldId id="857" r:id="rId10"/>
    <p:sldId id="296" r:id="rId11"/>
    <p:sldId id="854" r:id="rId12"/>
    <p:sldId id="315" r:id="rId1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BBE0E3"/>
    <a:srgbClr val="4C4C4C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8"/>
    <p:restoredTop sz="93750" autoAdjust="0"/>
  </p:normalViewPr>
  <p:slideViewPr>
    <p:cSldViewPr snapToGrid="0">
      <p:cViewPr varScale="1">
        <p:scale>
          <a:sx n="79" d="100"/>
          <a:sy n="79" d="100"/>
        </p:scale>
        <p:origin x="46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B45D59-7713-40E7-8831-A8F35CA53102}" type="doc">
      <dgm:prSet loTypeId="urn:microsoft.com/office/officeart/2005/8/layout/list1" loCatId="list" qsTypeId="urn:microsoft.com/office/officeart/2005/8/quickstyle/simple4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CAC1DC14-E279-4F1B-9D26-388B648C1239}">
      <dgm:prSet/>
      <dgm:spPr/>
      <dgm:t>
        <a:bodyPr/>
        <a:lstStyle/>
        <a:p>
          <a:r>
            <a:rPr lang="en-GB"/>
            <a:t>Pre-Processing</a:t>
          </a:r>
          <a:endParaRPr lang="en-US"/>
        </a:p>
      </dgm:t>
    </dgm:pt>
    <dgm:pt modelId="{593CA222-DC50-47E1-B1D2-6F218498165C}" type="parTrans" cxnId="{9808CA04-12C7-45E1-9DC6-94160593E46C}">
      <dgm:prSet/>
      <dgm:spPr/>
      <dgm:t>
        <a:bodyPr/>
        <a:lstStyle/>
        <a:p>
          <a:endParaRPr lang="en-US"/>
        </a:p>
      </dgm:t>
    </dgm:pt>
    <dgm:pt modelId="{49070A14-9509-4B26-BBE5-6BC646E27323}" type="sibTrans" cxnId="{9808CA04-12C7-45E1-9DC6-94160593E46C}">
      <dgm:prSet/>
      <dgm:spPr/>
      <dgm:t>
        <a:bodyPr/>
        <a:lstStyle/>
        <a:p>
          <a:endParaRPr lang="en-US"/>
        </a:p>
      </dgm:t>
    </dgm:pt>
    <dgm:pt modelId="{9FE67A04-C9B9-4207-95EA-3D609087251B}">
      <dgm:prSet/>
      <dgm:spPr/>
      <dgm:t>
        <a:bodyPr/>
        <a:lstStyle/>
        <a:p>
          <a:r>
            <a:rPr lang="en-GB"/>
            <a:t>Band-pass filtering (2-30 Hz)</a:t>
          </a:r>
          <a:endParaRPr lang="en-US"/>
        </a:p>
      </dgm:t>
    </dgm:pt>
    <dgm:pt modelId="{8F612FC1-F2A2-435D-8FF9-A7984806D2F1}" type="parTrans" cxnId="{6D1280BF-33FC-4AED-B24E-DA141C1F8CEE}">
      <dgm:prSet/>
      <dgm:spPr/>
      <dgm:t>
        <a:bodyPr/>
        <a:lstStyle/>
        <a:p>
          <a:endParaRPr lang="en-US"/>
        </a:p>
      </dgm:t>
    </dgm:pt>
    <dgm:pt modelId="{2D876AEB-F166-4566-8B64-A37F78BFA0E2}" type="sibTrans" cxnId="{6D1280BF-33FC-4AED-B24E-DA141C1F8CEE}">
      <dgm:prSet/>
      <dgm:spPr/>
      <dgm:t>
        <a:bodyPr/>
        <a:lstStyle/>
        <a:p>
          <a:endParaRPr lang="en-US"/>
        </a:p>
      </dgm:t>
    </dgm:pt>
    <dgm:pt modelId="{69C1D02A-E1CA-4AFA-A635-EA0D76E214BB}">
      <dgm:prSet/>
      <dgm:spPr/>
      <dgm:t>
        <a:bodyPr/>
        <a:lstStyle/>
        <a:p>
          <a:r>
            <a:rPr lang="en-GB"/>
            <a:t>Epoching (-52-500ms PST)</a:t>
          </a:r>
          <a:endParaRPr lang="en-US"/>
        </a:p>
      </dgm:t>
    </dgm:pt>
    <dgm:pt modelId="{230A86EC-077B-4392-A240-D56DED9D80F7}" type="parTrans" cxnId="{51294E84-BD5A-4550-B3CD-DF1FFB174AC3}">
      <dgm:prSet/>
      <dgm:spPr/>
      <dgm:t>
        <a:bodyPr/>
        <a:lstStyle/>
        <a:p>
          <a:endParaRPr lang="en-US"/>
        </a:p>
      </dgm:t>
    </dgm:pt>
    <dgm:pt modelId="{170120D1-DA93-4EA4-9051-30BAE5E6F763}" type="sibTrans" cxnId="{51294E84-BD5A-4550-B3CD-DF1FFB174AC3}">
      <dgm:prSet/>
      <dgm:spPr/>
      <dgm:t>
        <a:bodyPr/>
        <a:lstStyle/>
        <a:p>
          <a:endParaRPr lang="en-US"/>
        </a:p>
      </dgm:t>
    </dgm:pt>
    <dgm:pt modelId="{E5365BF9-0964-47B5-B414-431BF5A77D9A}">
      <dgm:prSet/>
      <dgm:spPr/>
      <dgm:t>
        <a:bodyPr/>
        <a:lstStyle/>
        <a:p>
          <a:r>
            <a:rPr lang="en-GB"/>
            <a:t>Artefact correcting</a:t>
          </a:r>
          <a:endParaRPr lang="en-US"/>
        </a:p>
      </dgm:t>
    </dgm:pt>
    <dgm:pt modelId="{44BD9901-31CC-4E6C-95A1-EA30CFB1D376}" type="parTrans" cxnId="{4DB90F45-CEB3-46BE-B763-194037B32C10}">
      <dgm:prSet/>
      <dgm:spPr/>
      <dgm:t>
        <a:bodyPr/>
        <a:lstStyle/>
        <a:p>
          <a:endParaRPr lang="en-US"/>
        </a:p>
      </dgm:t>
    </dgm:pt>
    <dgm:pt modelId="{310BB3CA-039C-4443-9495-25089C8231DF}" type="sibTrans" cxnId="{4DB90F45-CEB3-46BE-B763-194037B32C10}">
      <dgm:prSet/>
      <dgm:spPr/>
      <dgm:t>
        <a:bodyPr/>
        <a:lstStyle/>
        <a:p>
          <a:endParaRPr lang="en-US"/>
        </a:p>
      </dgm:t>
    </dgm:pt>
    <dgm:pt modelId="{D5413B7B-1134-4C27-9FE3-34F8D24F43E4}">
      <dgm:prSet/>
      <dgm:spPr/>
      <dgm:t>
        <a:bodyPr/>
        <a:lstStyle/>
        <a:p>
          <a:r>
            <a:rPr lang="en-GB"/>
            <a:t>Source Identification via 3D source reconstruction</a:t>
          </a:r>
          <a:endParaRPr lang="en-US"/>
        </a:p>
      </dgm:t>
    </dgm:pt>
    <dgm:pt modelId="{EDFA8AAC-9C8F-4F96-8B72-C7F3F67D8052}" type="parTrans" cxnId="{B14F1E2E-3344-4EC9-B4CB-42841A04E3F8}">
      <dgm:prSet/>
      <dgm:spPr/>
      <dgm:t>
        <a:bodyPr/>
        <a:lstStyle/>
        <a:p>
          <a:endParaRPr lang="en-US"/>
        </a:p>
      </dgm:t>
    </dgm:pt>
    <dgm:pt modelId="{D169B152-48A5-40C4-821E-63B2A827634B}" type="sibTrans" cxnId="{B14F1E2E-3344-4EC9-B4CB-42841A04E3F8}">
      <dgm:prSet/>
      <dgm:spPr/>
      <dgm:t>
        <a:bodyPr/>
        <a:lstStyle/>
        <a:p>
          <a:endParaRPr lang="en-US"/>
        </a:p>
      </dgm:t>
    </dgm:pt>
    <dgm:pt modelId="{9215F030-C202-4389-A6C2-582720C0F44B}">
      <dgm:prSet/>
      <dgm:spPr/>
      <dgm:t>
        <a:bodyPr/>
        <a:lstStyle/>
        <a:p>
          <a:r>
            <a:rPr lang="en-GB"/>
            <a:t>Dynamic Causal Modelling</a:t>
          </a:r>
          <a:endParaRPr lang="en-US"/>
        </a:p>
      </dgm:t>
    </dgm:pt>
    <dgm:pt modelId="{6C41A09E-B482-4D39-A5DA-9FEC9B2F45EA}" type="parTrans" cxnId="{2D186B43-3746-4193-86FA-237ED0E12F89}">
      <dgm:prSet/>
      <dgm:spPr/>
      <dgm:t>
        <a:bodyPr/>
        <a:lstStyle/>
        <a:p>
          <a:endParaRPr lang="en-US"/>
        </a:p>
      </dgm:t>
    </dgm:pt>
    <dgm:pt modelId="{D4A83574-D31F-4E4C-BECC-381149387B9A}" type="sibTrans" cxnId="{2D186B43-3746-4193-86FA-237ED0E12F89}">
      <dgm:prSet/>
      <dgm:spPr/>
      <dgm:t>
        <a:bodyPr/>
        <a:lstStyle/>
        <a:p>
          <a:endParaRPr lang="en-US"/>
        </a:p>
      </dgm:t>
    </dgm:pt>
    <dgm:pt modelId="{1374EDA3-2BFE-4914-85EB-C5C24FA35B24}">
      <dgm:prSet/>
      <dgm:spPr/>
      <dgm:t>
        <a:bodyPr/>
        <a:lstStyle/>
        <a:p>
          <a:r>
            <a:rPr lang="en-GB"/>
            <a:t>Bayesian Model Selection</a:t>
          </a:r>
          <a:endParaRPr lang="en-US"/>
        </a:p>
      </dgm:t>
    </dgm:pt>
    <dgm:pt modelId="{92854504-D5DF-47E7-9E6B-9BBD02863BE2}" type="parTrans" cxnId="{4AED05DC-9F17-4A7E-8828-F3818A913BE8}">
      <dgm:prSet/>
      <dgm:spPr/>
      <dgm:t>
        <a:bodyPr/>
        <a:lstStyle/>
        <a:p>
          <a:endParaRPr lang="en-US"/>
        </a:p>
      </dgm:t>
    </dgm:pt>
    <dgm:pt modelId="{F04D6106-C874-4E3D-B83B-47FBE93C06F3}" type="sibTrans" cxnId="{4AED05DC-9F17-4A7E-8828-F3818A913BE8}">
      <dgm:prSet/>
      <dgm:spPr/>
      <dgm:t>
        <a:bodyPr/>
        <a:lstStyle/>
        <a:p>
          <a:endParaRPr lang="en-US"/>
        </a:p>
      </dgm:t>
    </dgm:pt>
    <dgm:pt modelId="{36CFA699-A033-45B9-9FAB-DF988D8433DB}">
      <dgm:prSet/>
      <dgm:spPr/>
      <dgm:t>
        <a:bodyPr/>
        <a:lstStyle/>
        <a:p>
          <a:r>
            <a:rPr lang="en-GB"/>
            <a:t>Further Analyses, e.g. Parametric Empirical Bayes</a:t>
          </a:r>
          <a:endParaRPr lang="en-US"/>
        </a:p>
      </dgm:t>
    </dgm:pt>
    <dgm:pt modelId="{CCB313D1-5B71-4F1B-9921-1CCF9B90E1CB}" type="parTrans" cxnId="{370ECB09-E821-47CA-A7D4-0ADC4574C05A}">
      <dgm:prSet/>
      <dgm:spPr/>
      <dgm:t>
        <a:bodyPr/>
        <a:lstStyle/>
        <a:p>
          <a:endParaRPr lang="en-US"/>
        </a:p>
      </dgm:t>
    </dgm:pt>
    <dgm:pt modelId="{1D15980C-CCE5-43EA-9669-A39327FBCB82}" type="sibTrans" cxnId="{370ECB09-E821-47CA-A7D4-0ADC4574C05A}">
      <dgm:prSet/>
      <dgm:spPr/>
      <dgm:t>
        <a:bodyPr/>
        <a:lstStyle/>
        <a:p>
          <a:endParaRPr lang="en-US"/>
        </a:p>
      </dgm:t>
    </dgm:pt>
    <dgm:pt modelId="{95F09933-5609-485C-A9EB-A003C3487B86}">
      <dgm:prSet/>
      <dgm:spPr/>
      <dgm:t>
        <a:bodyPr/>
        <a:lstStyle/>
        <a:p>
          <a:r>
            <a:rPr lang="en-GB"/>
            <a:t>Determine parameters associated with task performance, disease state, on the group level</a:t>
          </a:r>
          <a:endParaRPr lang="en-US"/>
        </a:p>
      </dgm:t>
    </dgm:pt>
    <dgm:pt modelId="{7E751FFE-7010-4EAB-93D7-A8D1222E7732}" type="parTrans" cxnId="{D1B4FBCE-DAF3-40F9-A54F-AF6AD1FB24D2}">
      <dgm:prSet/>
      <dgm:spPr/>
      <dgm:t>
        <a:bodyPr/>
        <a:lstStyle/>
        <a:p>
          <a:endParaRPr lang="en-US"/>
        </a:p>
      </dgm:t>
    </dgm:pt>
    <dgm:pt modelId="{DB65C159-92B5-4806-9C8E-34D107835B1C}" type="sibTrans" cxnId="{D1B4FBCE-DAF3-40F9-A54F-AF6AD1FB24D2}">
      <dgm:prSet/>
      <dgm:spPr/>
      <dgm:t>
        <a:bodyPr/>
        <a:lstStyle/>
        <a:p>
          <a:endParaRPr lang="en-US"/>
        </a:p>
      </dgm:t>
    </dgm:pt>
    <dgm:pt modelId="{35E16993-C8F6-41CE-9AC2-0135662422A2}" type="pres">
      <dgm:prSet presAssocID="{7DB45D59-7713-40E7-8831-A8F35CA53102}" presName="linear" presStyleCnt="0">
        <dgm:presLayoutVars>
          <dgm:dir/>
          <dgm:animLvl val="lvl"/>
          <dgm:resizeHandles val="exact"/>
        </dgm:presLayoutVars>
      </dgm:prSet>
      <dgm:spPr/>
    </dgm:pt>
    <dgm:pt modelId="{5A422562-9079-4EC4-8187-D42BB604A352}" type="pres">
      <dgm:prSet presAssocID="{CAC1DC14-E279-4F1B-9D26-388B648C1239}" presName="parentLin" presStyleCnt="0"/>
      <dgm:spPr/>
    </dgm:pt>
    <dgm:pt modelId="{4EEEC97F-0739-4C24-AA43-A46FC391444F}" type="pres">
      <dgm:prSet presAssocID="{CAC1DC14-E279-4F1B-9D26-388B648C1239}" presName="parentLeftMargin" presStyleLbl="node1" presStyleIdx="0" presStyleCnt="5"/>
      <dgm:spPr/>
    </dgm:pt>
    <dgm:pt modelId="{722EE5B8-A2EF-4435-81A1-20DEA9C4A6E2}" type="pres">
      <dgm:prSet presAssocID="{CAC1DC14-E279-4F1B-9D26-388B648C123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D931A99-42FA-476E-B569-E8BEA696E4E8}" type="pres">
      <dgm:prSet presAssocID="{CAC1DC14-E279-4F1B-9D26-388B648C1239}" presName="negativeSpace" presStyleCnt="0"/>
      <dgm:spPr/>
    </dgm:pt>
    <dgm:pt modelId="{D10ED159-3E6C-45B9-97BE-A2DEAC915C16}" type="pres">
      <dgm:prSet presAssocID="{CAC1DC14-E279-4F1B-9D26-388B648C1239}" presName="childText" presStyleLbl="conFgAcc1" presStyleIdx="0" presStyleCnt="5">
        <dgm:presLayoutVars>
          <dgm:bulletEnabled val="1"/>
        </dgm:presLayoutVars>
      </dgm:prSet>
      <dgm:spPr/>
    </dgm:pt>
    <dgm:pt modelId="{C78DEF3C-1F03-4D7A-A36D-A5B3B08141AE}" type="pres">
      <dgm:prSet presAssocID="{49070A14-9509-4B26-BBE5-6BC646E27323}" presName="spaceBetweenRectangles" presStyleCnt="0"/>
      <dgm:spPr/>
    </dgm:pt>
    <dgm:pt modelId="{04436382-AEC7-491F-9209-257FC493D0D2}" type="pres">
      <dgm:prSet presAssocID="{D5413B7B-1134-4C27-9FE3-34F8D24F43E4}" presName="parentLin" presStyleCnt="0"/>
      <dgm:spPr/>
    </dgm:pt>
    <dgm:pt modelId="{C873EFC6-6EC5-48A5-88AD-3694531F5783}" type="pres">
      <dgm:prSet presAssocID="{D5413B7B-1134-4C27-9FE3-34F8D24F43E4}" presName="parentLeftMargin" presStyleLbl="node1" presStyleIdx="0" presStyleCnt="5"/>
      <dgm:spPr/>
    </dgm:pt>
    <dgm:pt modelId="{A5DB032E-4DD7-49A3-949F-34B577CA2D15}" type="pres">
      <dgm:prSet presAssocID="{D5413B7B-1134-4C27-9FE3-34F8D24F43E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12A6329-1690-4C81-9697-3A2C01CF3294}" type="pres">
      <dgm:prSet presAssocID="{D5413B7B-1134-4C27-9FE3-34F8D24F43E4}" presName="negativeSpace" presStyleCnt="0"/>
      <dgm:spPr/>
    </dgm:pt>
    <dgm:pt modelId="{06F674DC-2CF2-4E71-ADD5-434716E91025}" type="pres">
      <dgm:prSet presAssocID="{D5413B7B-1134-4C27-9FE3-34F8D24F43E4}" presName="childText" presStyleLbl="conFgAcc1" presStyleIdx="1" presStyleCnt="5">
        <dgm:presLayoutVars>
          <dgm:bulletEnabled val="1"/>
        </dgm:presLayoutVars>
      </dgm:prSet>
      <dgm:spPr/>
    </dgm:pt>
    <dgm:pt modelId="{601F1F2C-443D-49E7-BB9C-69C170D0106A}" type="pres">
      <dgm:prSet presAssocID="{D169B152-48A5-40C4-821E-63B2A827634B}" presName="spaceBetweenRectangles" presStyleCnt="0"/>
      <dgm:spPr/>
    </dgm:pt>
    <dgm:pt modelId="{89E6B63A-703D-412A-A8BE-7F9D8E888617}" type="pres">
      <dgm:prSet presAssocID="{9215F030-C202-4389-A6C2-582720C0F44B}" presName="parentLin" presStyleCnt="0"/>
      <dgm:spPr/>
    </dgm:pt>
    <dgm:pt modelId="{E03004B7-D14D-4A09-BF9C-1E62A9F0E2DC}" type="pres">
      <dgm:prSet presAssocID="{9215F030-C202-4389-A6C2-582720C0F44B}" presName="parentLeftMargin" presStyleLbl="node1" presStyleIdx="1" presStyleCnt="5"/>
      <dgm:spPr/>
    </dgm:pt>
    <dgm:pt modelId="{C6C7A551-5899-4B03-9D77-A9756ABDD680}" type="pres">
      <dgm:prSet presAssocID="{9215F030-C202-4389-A6C2-582720C0F44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C7F00DB-40E0-4DFB-A632-5DE535FDDAEA}" type="pres">
      <dgm:prSet presAssocID="{9215F030-C202-4389-A6C2-582720C0F44B}" presName="negativeSpace" presStyleCnt="0"/>
      <dgm:spPr/>
    </dgm:pt>
    <dgm:pt modelId="{2654D923-6303-45A3-BD0B-C2C8F3D22FF7}" type="pres">
      <dgm:prSet presAssocID="{9215F030-C202-4389-A6C2-582720C0F44B}" presName="childText" presStyleLbl="conFgAcc1" presStyleIdx="2" presStyleCnt="5">
        <dgm:presLayoutVars>
          <dgm:bulletEnabled val="1"/>
        </dgm:presLayoutVars>
      </dgm:prSet>
      <dgm:spPr/>
    </dgm:pt>
    <dgm:pt modelId="{9F27A50B-4463-465A-909A-C6B895AE52CD}" type="pres">
      <dgm:prSet presAssocID="{D4A83574-D31F-4E4C-BECC-381149387B9A}" presName="spaceBetweenRectangles" presStyleCnt="0"/>
      <dgm:spPr/>
    </dgm:pt>
    <dgm:pt modelId="{5072B7AB-4156-460B-895D-5DB3D2E3309F}" type="pres">
      <dgm:prSet presAssocID="{1374EDA3-2BFE-4914-85EB-C5C24FA35B24}" presName="parentLin" presStyleCnt="0"/>
      <dgm:spPr/>
    </dgm:pt>
    <dgm:pt modelId="{C67AAF8E-49BB-4F77-8272-CA5C21478E17}" type="pres">
      <dgm:prSet presAssocID="{1374EDA3-2BFE-4914-85EB-C5C24FA35B24}" presName="parentLeftMargin" presStyleLbl="node1" presStyleIdx="2" presStyleCnt="5"/>
      <dgm:spPr/>
    </dgm:pt>
    <dgm:pt modelId="{7924C21F-AB05-48F5-B696-9BB71A346E2C}" type="pres">
      <dgm:prSet presAssocID="{1374EDA3-2BFE-4914-85EB-C5C24FA35B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40F9684-217A-4388-AC30-CCC4F28B2286}" type="pres">
      <dgm:prSet presAssocID="{1374EDA3-2BFE-4914-85EB-C5C24FA35B24}" presName="negativeSpace" presStyleCnt="0"/>
      <dgm:spPr/>
    </dgm:pt>
    <dgm:pt modelId="{4DAF9517-4A63-4A0A-9B58-B7978E258E02}" type="pres">
      <dgm:prSet presAssocID="{1374EDA3-2BFE-4914-85EB-C5C24FA35B24}" presName="childText" presStyleLbl="conFgAcc1" presStyleIdx="3" presStyleCnt="5">
        <dgm:presLayoutVars>
          <dgm:bulletEnabled val="1"/>
        </dgm:presLayoutVars>
      </dgm:prSet>
      <dgm:spPr/>
    </dgm:pt>
    <dgm:pt modelId="{D57E2B1F-9E46-4468-8B8D-9FA765DC17D4}" type="pres">
      <dgm:prSet presAssocID="{F04D6106-C874-4E3D-B83B-47FBE93C06F3}" presName="spaceBetweenRectangles" presStyleCnt="0"/>
      <dgm:spPr/>
    </dgm:pt>
    <dgm:pt modelId="{B7CE477C-C481-49BD-98B9-713496B0186E}" type="pres">
      <dgm:prSet presAssocID="{36CFA699-A033-45B9-9FAB-DF988D8433DB}" presName="parentLin" presStyleCnt="0"/>
      <dgm:spPr/>
    </dgm:pt>
    <dgm:pt modelId="{3C57BBAE-F1D3-4B7E-9E7B-7CA6C9F5F78F}" type="pres">
      <dgm:prSet presAssocID="{36CFA699-A033-45B9-9FAB-DF988D8433DB}" presName="parentLeftMargin" presStyleLbl="node1" presStyleIdx="3" presStyleCnt="5"/>
      <dgm:spPr/>
    </dgm:pt>
    <dgm:pt modelId="{FF2F521B-42D6-4732-AA66-F2AB8E004FD1}" type="pres">
      <dgm:prSet presAssocID="{36CFA699-A033-45B9-9FAB-DF988D8433D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184826E-4D13-4939-A88D-4976AB2042D3}" type="pres">
      <dgm:prSet presAssocID="{36CFA699-A033-45B9-9FAB-DF988D8433DB}" presName="negativeSpace" presStyleCnt="0"/>
      <dgm:spPr/>
    </dgm:pt>
    <dgm:pt modelId="{EB076773-859B-4839-AF2E-819043BDF9E3}" type="pres">
      <dgm:prSet presAssocID="{36CFA699-A033-45B9-9FAB-DF988D8433D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9808CA04-12C7-45E1-9DC6-94160593E46C}" srcId="{7DB45D59-7713-40E7-8831-A8F35CA53102}" destId="{CAC1DC14-E279-4F1B-9D26-388B648C1239}" srcOrd="0" destOrd="0" parTransId="{593CA222-DC50-47E1-B1D2-6F218498165C}" sibTransId="{49070A14-9509-4B26-BBE5-6BC646E27323}"/>
    <dgm:cxn modelId="{370ECB09-E821-47CA-A7D4-0ADC4574C05A}" srcId="{7DB45D59-7713-40E7-8831-A8F35CA53102}" destId="{36CFA699-A033-45B9-9FAB-DF988D8433DB}" srcOrd="4" destOrd="0" parTransId="{CCB313D1-5B71-4F1B-9921-1CCF9B90E1CB}" sibTransId="{1D15980C-CCE5-43EA-9669-A39327FBCB82}"/>
    <dgm:cxn modelId="{2C87EE0C-E637-4C53-BDB0-E4F9AD2E3E81}" type="presOf" srcId="{1374EDA3-2BFE-4914-85EB-C5C24FA35B24}" destId="{C67AAF8E-49BB-4F77-8272-CA5C21478E17}" srcOrd="0" destOrd="0" presId="urn:microsoft.com/office/officeart/2005/8/layout/list1"/>
    <dgm:cxn modelId="{23606415-4830-483D-828D-4960AD54ABEF}" type="presOf" srcId="{D5413B7B-1134-4C27-9FE3-34F8D24F43E4}" destId="{C873EFC6-6EC5-48A5-88AD-3694531F5783}" srcOrd="0" destOrd="0" presId="urn:microsoft.com/office/officeart/2005/8/layout/list1"/>
    <dgm:cxn modelId="{B14F1E2E-3344-4EC9-B4CB-42841A04E3F8}" srcId="{7DB45D59-7713-40E7-8831-A8F35CA53102}" destId="{D5413B7B-1134-4C27-9FE3-34F8D24F43E4}" srcOrd="1" destOrd="0" parTransId="{EDFA8AAC-9C8F-4F96-8B72-C7F3F67D8052}" sibTransId="{D169B152-48A5-40C4-821E-63B2A827634B}"/>
    <dgm:cxn modelId="{1038A95C-6560-4D56-AE6A-AE6CBA5DA790}" type="presOf" srcId="{E5365BF9-0964-47B5-B414-431BF5A77D9A}" destId="{D10ED159-3E6C-45B9-97BE-A2DEAC915C16}" srcOrd="0" destOrd="2" presId="urn:microsoft.com/office/officeart/2005/8/layout/list1"/>
    <dgm:cxn modelId="{C95F1E5D-A2D8-47D9-BA08-1DC47446748D}" type="presOf" srcId="{95F09933-5609-485C-A9EB-A003C3487B86}" destId="{EB076773-859B-4839-AF2E-819043BDF9E3}" srcOrd="0" destOrd="0" presId="urn:microsoft.com/office/officeart/2005/8/layout/list1"/>
    <dgm:cxn modelId="{2D186B43-3746-4193-86FA-237ED0E12F89}" srcId="{7DB45D59-7713-40E7-8831-A8F35CA53102}" destId="{9215F030-C202-4389-A6C2-582720C0F44B}" srcOrd="2" destOrd="0" parTransId="{6C41A09E-B482-4D39-A5DA-9FEC9B2F45EA}" sibTransId="{D4A83574-D31F-4E4C-BECC-381149387B9A}"/>
    <dgm:cxn modelId="{4DB90F45-CEB3-46BE-B763-194037B32C10}" srcId="{CAC1DC14-E279-4F1B-9D26-388B648C1239}" destId="{E5365BF9-0964-47B5-B414-431BF5A77D9A}" srcOrd="2" destOrd="0" parTransId="{44BD9901-31CC-4E6C-95A1-EA30CFB1D376}" sibTransId="{310BB3CA-039C-4443-9495-25089C8231DF}"/>
    <dgm:cxn modelId="{EE79C965-16B9-4595-96CC-6588BD6FB573}" type="presOf" srcId="{9215F030-C202-4389-A6C2-582720C0F44B}" destId="{C6C7A551-5899-4B03-9D77-A9756ABDD680}" srcOrd="1" destOrd="0" presId="urn:microsoft.com/office/officeart/2005/8/layout/list1"/>
    <dgm:cxn modelId="{F1AC306F-4A0C-4FE1-A243-743B32FF4F18}" type="presOf" srcId="{1374EDA3-2BFE-4914-85EB-C5C24FA35B24}" destId="{7924C21F-AB05-48F5-B696-9BB71A346E2C}" srcOrd="1" destOrd="0" presId="urn:microsoft.com/office/officeart/2005/8/layout/list1"/>
    <dgm:cxn modelId="{D274E070-8369-4AD3-BA80-24F5BD42AA25}" type="presOf" srcId="{9215F030-C202-4389-A6C2-582720C0F44B}" destId="{E03004B7-D14D-4A09-BF9C-1E62A9F0E2DC}" srcOrd="0" destOrd="0" presId="urn:microsoft.com/office/officeart/2005/8/layout/list1"/>
    <dgm:cxn modelId="{D1C64D53-E1A8-47E4-A0C2-15C4E56FEEE4}" type="presOf" srcId="{CAC1DC14-E279-4F1B-9D26-388B648C1239}" destId="{722EE5B8-A2EF-4435-81A1-20DEA9C4A6E2}" srcOrd="1" destOrd="0" presId="urn:microsoft.com/office/officeart/2005/8/layout/list1"/>
    <dgm:cxn modelId="{AFFBB954-D135-4ACF-815C-098D9631A98E}" type="presOf" srcId="{9FE67A04-C9B9-4207-95EA-3D609087251B}" destId="{D10ED159-3E6C-45B9-97BE-A2DEAC915C16}" srcOrd="0" destOrd="0" presId="urn:microsoft.com/office/officeart/2005/8/layout/list1"/>
    <dgm:cxn modelId="{51294E84-BD5A-4550-B3CD-DF1FFB174AC3}" srcId="{CAC1DC14-E279-4F1B-9D26-388B648C1239}" destId="{69C1D02A-E1CA-4AFA-A635-EA0D76E214BB}" srcOrd="1" destOrd="0" parTransId="{230A86EC-077B-4392-A240-D56DED9D80F7}" sibTransId="{170120D1-DA93-4EA4-9051-30BAE5E6F763}"/>
    <dgm:cxn modelId="{255D0391-9D8D-4C82-A2A7-CF4515693E5E}" type="presOf" srcId="{7DB45D59-7713-40E7-8831-A8F35CA53102}" destId="{35E16993-C8F6-41CE-9AC2-0135662422A2}" srcOrd="0" destOrd="0" presId="urn:microsoft.com/office/officeart/2005/8/layout/list1"/>
    <dgm:cxn modelId="{50310698-4525-49DD-9204-A40585684357}" type="presOf" srcId="{CAC1DC14-E279-4F1B-9D26-388B648C1239}" destId="{4EEEC97F-0739-4C24-AA43-A46FC391444F}" srcOrd="0" destOrd="0" presId="urn:microsoft.com/office/officeart/2005/8/layout/list1"/>
    <dgm:cxn modelId="{DE0DBCAC-D839-4FDD-97C1-933481021B86}" type="presOf" srcId="{D5413B7B-1134-4C27-9FE3-34F8D24F43E4}" destId="{A5DB032E-4DD7-49A3-949F-34B577CA2D15}" srcOrd="1" destOrd="0" presId="urn:microsoft.com/office/officeart/2005/8/layout/list1"/>
    <dgm:cxn modelId="{6D1280BF-33FC-4AED-B24E-DA141C1F8CEE}" srcId="{CAC1DC14-E279-4F1B-9D26-388B648C1239}" destId="{9FE67A04-C9B9-4207-95EA-3D609087251B}" srcOrd="0" destOrd="0" parTransId="{8F612FC1-F2A2-435D-8FF9-A7984806D2F1}" sibTransId="{2D876AEB-F166-4566-8B64-A37F78BFA0E2}"/>
    <dgm:cxn modelId="{D1B4FBCE-DAF3-40F9-A54F-AF6AD1FB24D2}" srcId="{36CFA699-A033-45B9-9FAB-DF988D8433DB}" destId="{95F09933-5609-485C-A9EB-A003C3487B86}" srcOrd="0" destOrd="0" parTransId="{7E751FFE-7010-4EAB-93D7-A8D1222E7732}" sibTransId="{DB65C159-92B5-4806-9C8E-34D107835B1C}"/>
    <dgm:cxn modelId="{716F1DD1-4B5C-4C41-9E2D-42B5A4D0BE3D}" type="presOf" srcId="{36CFA699-A033-45B9-9FAB-DF988D8433DB}" destId="{FF2F521B-42D6-4732-AA66-F2AB8E004FD1}" srcOrd="1" destOrd="0" presId="urn:microsoft.com/office/officeart/2005/8/layout/list1"/>
    <dgm:cxn modelId="{4AED05DC-9F17-4A7E-8828-F3818A913BE8}" srcId="{7DB45D59-7713-40E7-8831-A8F35CA53102}" destId="{1374EDA3-2BFE-4914-85EB-C5C24FA35B24}" srcOrd="3" destOrd="0" parTransId="{92854504-D5DF-47E7-9E6B-9BBD02863BE2}" sibTransId="{F04D6106-C874-4E3D-B83B-47FBE93C06F3}"/>
    <dgm:cxn modelId="{9ACBA1DF-DFA3-41AD-A9CD-1474EF5EF9D1}" type="presOf" srcId="{69C1D02A-E1CA-4AFA-A635-EA0D76E214BB}" destId="{D10ED159-3E6C-45B9-97BE-A2DEAC915C16}" srcOrd="0" destOrd="1" presId="urn:microsoft.com/office/officeart/2005/8/layout/list1"/>
    <dgm:cxn modelId="{2574EAE6-C783-4EC7-9D98-E1AA97D712C9}" type="presOf" srcId="{36CFA699-A033-45B9-9FAB-DF988D8433DB}" destId="{3C57BBAE-F1D3-4B7E-9E7B-7CA6C9F5F78F}" srcOrd="0" destOrd="0" presId="urn:microsoft.com/office/officeart/2005/8/layout/list1"/>
    <dgm:cxn modelId="{2C0F211E-9B18-4705-92BA-15ED65081F74}" type="presParOf" srcId="{35E16993-C8F6-41CE-9AC2-0135662422A2}" destId="{5A422562-9079-4EC4-8187-D42BB604A352}" srcOrd="0" destOrd="0" presId="urn:microsoft.com/office/officeart/2005/8/layout/list1"/>
    <dgm:cxn modelId="{6D02310E-471C-4A0C-A417-AB38DFE5E57E}" type="presParOf" srcId="{5A422562-9079-4EC4-8187-D42BB604A352}" destId="{4EEEC97F-0739-4C24-AA43-A46FC391444F}" srcOrd="0" destOrd="0" presId="urn:microsoft.com/office/officeart/2005/8/layout/list1"/>
    <dgm:cxn modelId="{2E7F114B-B057-4D8C-A946-8102040C89D8}" type="presParOf" srcId="{5A422562-9079-4EC4-8187-D42BB604A352}" destId="{722EE5B8-A2EF-4435-81A1-20DEA9C4A6E2}" srcOrd="1" destOrd="0" presId="urn:microsoft.com/office/officeart/2005/8/layout/list1"/>
    <dgm:cxn modelId="{8B521714-5BAC-45A8-81CC-E45E19248E55}" type="presParOf" srcId="{35E16993-C8F6-41CE-9AC2-0135662422A2}" destId="{AD931A99-42FA-476E-B569-E8BEA696E4E8}" srcOrd="1" destOrd="0" presId="urn:microsoft.com/office/officeart/2005/8/layout/list1"/>
    <dgm:cxn modelId="{40ED108F-E8AC-4FE9-8DBC-54ABAF0E4074}" type="presParOf" srcId="{35E16993-C8F6-41CE-9AC2-0135662422A2}" destId="{D10ED159-3E6C-45B9-97BE-A2DEAC915C16}" srcOrd="2" destOrd="0" presId="urn:microsoft.com/office/officeart/2005/8/layout/list1"/>
    <dgm:cxn modelId="{F1740929-2038-4257-A7E9-F23B749F8991}" type="presParOf" srcId="{35E16993-C8F6-41CE-9AC2-0135662422A2}" destId="{C78DEF3C-1F03-4D7A-A36D-A5B3B08141AE}" srcOrd="3" destOrd="0" presId="urn:microsoft.com/office/officeart/2005/8/layout/list1"/>
    <dgm:cxn modelId="{8C97C4A7-14B5-4196-BB28-309F8CD53A88}" type="presParOf" srcId="{35E16993-C8F6-41CE-9AC2-0135662422A2}" destId="{04436382-AEC7-491F-9209-257FC493D0D2}" srcOrd="4" destOrd="0" presId="urn:microsoft.com/office/officeart/2005/8/layout/list1"/>
    <dgm:cxn modelId="{42B6EE0D-4959-4B4E-A162-10C5CF9D1FD1}" type="presParOf" srcId="{04436382-AEC7-491F-9209-257FC493D0D2}" destId="{C873EFC6-6EC5-48A5-88AD-3694531F5783}" srcOrd="0" destOrd="0" presId="urn:microsoft.com/office/officeart/2005/8/layout/list1"/>
    <dgm:cxn modelId="{87110D26-8987-4E17-9BB8-D699D3F1E41A}" type="presParOf" srcId="{04436382-AEC7-491F-9209-257FC493D0D2}" destId="{A5DB032E-4DD7-49A3-949F-34B577CA2D15}" srcOrd="1" destOrd="0" presId="urn:microsoft.com/office/officeart/2005/8/layout/list1"/>
    <dgm:cxn modelId="{FD10F3DE-A202-47EF-B260-9AA0231A22CF}" type="presParOf" srcId="{35E16993-C8F6-41CE-9AC2-0135662422A2}" destId="{312A6329-1690-4C81-9697-3A2C01CF3294}" srcOrd="5" destOrd="0" presId="urn:microsoft.com/office/officeart/2005/8/layout/list1"/>
    <dgm:cxn modelId="{0A18F69A-A236-4878-A813-87A3ADBD4243}" type="presParOf" srcId="{35E16993-C8F6-41CE-9AC2-0135662422A2}" destId="{06F674DC-2CF2-4E71-ADD5-434716E91025}" srcOrd="6" destOrd="0" presId="urn:microsoft.com/office/officeart/2005/8/layout/list1"/>
    <dgm:cxn modelId="{6FF32DB3-7D37-40F4-9F37-3FC4B10B6B37}" type="presParOf" srcId="{35E16993-C8F6-41CE-9AC2-0135662422A2}" destId="{601F1F2C-443D-49E7-BB9C-69C170D0106A}" srcOrd="7" destOrd="0" presId="urn:microsoft.com/office/officeart/2005/8/layout/list1"/>
    <dgm:cxn modelId="{C12D302D-0FFC-4506-A7F7-28990CCB7F11}" type="presParOf" srcId="{35E16993-C8F6-41CE-9AC2-0135662422A2}" destId="{89E6B63A-703D-412A-A8BE-7F9D8E888617}" srcOrd="8" destOrd="0" presId="urn:microsoft.com/office/officeart/2005/8/layout/list1"/>
    <dgm:cxn modelId="{3D8BC760-9D27-4656-ACE1-D582FEF1C882}" type="presParOf" srcId="{89E6B63A-703D-412A-A8BE-7F9D8E888617}" destId="{E03004B7-D14D-4A09-BF9C-1E62A9F0E2DC}" srcOrd="0" destOrd="0" presId="urn:microsoft.com/office/officeart/2005/8/layout/list1"/>
    <dgm:cxn modelId="{CC6ADAD7-6395-4FFA-89C1-3724473E120B}" type="presParOf" srcId="{89E6B63A-703D-412A-A8BE-7F9D8E888617}" destId="{C6C7A551-5899-4B03-9D77-A9756ABDD680}" srcOrd="1" destOrd="0" presId="urn:microsoft.com/office/officeart/2005/8/layout/list1"/>
    <dgm:cxn modelId="{90D11413-0125-4415-8725-0C6BEE7C4664}" type="presParOf" srcId="{35E16993-C8F6-41CE-9AC2-0135662422A2}" destId="{9C7F00DB-40E0-4DFB-A632-5DE535FDDAEA}" srcOrd="9" destOrd="0" presId="urn:microsoft.com/office/officeart/2005/8/layout/list1"/>
    <dgm:cxn modelId="{A66FCD7E-0300-45D6-A39B-49223810A7BE}" type="presParOf" srcId="{35E16993-C8F6-41CE-9AC2-0135662422A2}" destId="{2654D923-6303-45A3-BD0B-C2C8F3D22FF7}" srcOrd="10" destOrd="0" presId="urn:microsoft.com/office/officeart/2005/8/layout/list1"/>
    <dgm:cxn modelId="{9CB9A8CF-2C3B-4C52-89BE-53C72BC8A53E}" type="presParOf" srcId="{35E16993-C8F6-41CE-9AC2-0135662422A2}" destId="{9F27A50B-4463-465A-909A-C6B895AE52CD}" srcOrd="11" destOrd="0" presId="urn:microsoft.com/office/officeart/2005/8/layout/list1"/>
    <dgm:cxn modelId="{DC4B449C-65F8-4A08-A115-D684AC40259B}" type="presParOf" srcId="{35E16993-C8F6-41CE-9AC2-0135662422A2}" destId="{5072B7AB-4156-460B-895D-5DB3D2E3309F}" srcOrd="12" destOrd="0" presId="urn:microsoft.com/office/officeart/2005/8/layout/list1"/>
    <dgm:cxn modelId="{450A3A37-D70F-42D8-89BA-7649BBFF5FCC}" type="presParOf" srcId="{5072B7AB-4156-460B-895D-5DB3D2E3309F}" destId="{C67AAF8E-49BB-4F77-8272-CA5C21478E17}" srcOrd="0" destOrd="0" presId="urn:microsoft.com/office/officeart/2005/8/layout/list1"/>
    <dgm:cxn modelId="{932789E2-C629-49B6-BFA6-7F6C41D4F530}" type="presParOf" srcId="{5072B7AB-4156-460B-895D-5DB3D2E3309F}" destId="{7924C21F-AB05-48F5-B696-9BB71A346E2C}" srcOrd="1" destOrd="0" presId="urn:microsoft.com/office/officeart/2005/8/layout/list1"/>
    <dgm:cxn modelId="{C574E091-27B9-4E04-8BFC-9A3D540BB750}" type="presParOf" srcId="{35E16993-C8F6-41CE-9AC2-0135662422A2}" destId="{E40F9684-217A-4388-AC30-CCC4F28B2286}" srcOrd="13" destOrd="0" presId="urn:microsoft.com/office/officeart/2005/8/layout/list1"/>
    <dgm:cxn modelId="{99AE655D-C29E-4809-8C9D-CFBE20FAEAA8}" type="presParOf" srcId="{35E16993-C8F6-41CE-9AC2-0135662422A2}" destId="{4DAF9517-4A63-4A0A-9B58-B7978E258E02}" srcOrd="14" destOrd="0" presId="urn:microsoft.com/office/officeart/2005/8/layout/list1"/>
    <dgm:cxn modelId="{BCBB216E-F471-468A-9371-D5B96D87D047}" type="presParOf" srcId="{35E16993-C8F6-41CE-9AC2-0135662422A2}" destId="{D57E2B1F-9E46-4468-8B8D-9FA765DC17D4}" srcOrd="15" destOrd="0" presId="urn:microsoft.com/office/officeart/2005/8/layout/list1"/>
    <dgm:cxn modelId="{5AE00111-943D-4AC5-BE78-99E96E0A19B2}" type="presParOf" srcId="{35E16993-C8F6-41CE-9AC2-0135662422A2}" destId="{B7CE477C-C481-49BD-98B9-713496B0186E}" srcOrd="16" destOrd="0" presId="urn:microsoft.com/office/officeart/2005/8/layout/list1"/>
    <dgm:cxn modelId="{D87AF479-EFF2-4667-8992-4421498CC79D}" type="presParOf" srcId="{B7CE477C-C481-49BD-98B9-713496B0186E}" destId="{3C57BBAE-F1D3-4B7E-9E7B-7CA6C9F5F78F}" srcOrd="0" destOrd="0" presId="urn:microsoft.com/office/officeart/2005/8/layout/list1"/>
    <dgm:cxn modelId="{646A5902-67AD-4B02-BD81-40A990E44701}" type="presParOf" srcId="{B7CE477C-C481-49BD-98B9-713496B0186E}" destId="{FF2F521B-42D6-4732-AA66-F2AB8E004FD1}" srcOrd="1" destOrd="0" presId="urn:microsoft.com/office/officeart/2005/8/layout/list1"/>
    <dgm:cxn modelId="{EED5DC45-F25E-424B-A492-11B0181BA685}" type="presParOf" srcId="{35E16993-C8F6-41CE-9AC2-0135662422A2}" destId="{9184826E-4D13-4939-A88D-4976AB2042D3}" srcOrd="17" destOrd="0" presId="urn:microsoft.com/office/officeart/2005/8/layout/list1"/>
    <dgm:cxn modelId="{535E3D03-18C7-48E2-A0BF-F9D1E807C5C2}" type="presParOf" srcId="{35E16993-C8F6-41CE-9AC2-0135662422A2}" destId="{EB076773-859B-4839-AF2E-819043BDF9E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7608C9-4228-4B88-94D4-E513AB18C6C5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2634E5F-84D7-4788-AAC7-7BEE84D3FC6C}">
      <dgm:prSet/>
      <dgm:spPr/>
      <dgm:t>
        <a:bodyPr/>
        <a:lstStyle/>
        <a:p>
          <a:r>
            <a:rPr lang="en-GB"/>
            <a:t>1. Build a Backward Only DCM</a:t>
          </a:r>
          <a:endParaRPr lang="en-US"/>
        </a:p>
      </dgm:t>
    </dgm:pt>
    <dgm:pt modelId="{84439201-397B-4CF1-80A5-5990EA44E107}" type="parTrans" cxnId="{556BFE66-9410-4BA5-9F29-E1D61171F843}">
      <dgm:prSet/>
      <dgm:spPr/>
      <dgm:t>
        <a:bodyPr/>
        <a:lstStyle/>
        <a:p>
          <a:endParaRPr lang="en-US"/>
        </a:p>
      </dgm:t>
    </dgm:pt>
    <dgm:pt modelId="{C6B0FC87-2945-4A7B-B963-93D0DC8A9D8B}" type="sibTrans" cxnId="{556BFE66-9410-4BA5-9F29-E1D61171F84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1428D8EA-9E69-4EBD-8BED-0479E61B4F30}">
      <dgm:prSet/>
      <dgm:spPr/>
      <dgm:t>
        <a:bodyPr/>
        <a:lstStyle/>
        <a:p>
          <a:r>
            <a:rPr lang="en-GB" dirty="0"/>
            <a:t>2. Compare the CMC and ERP models. </a:t>
          </a:r>
          <a:endParaRPr lang="en-US" dirty="0"/>
        </a:p>
      </dgm:t>
    </dgm:pt>
    <dgm:pt modelId="{6787A12B-1E05-4873-A752-97EBCEAF4DDB}" type="parTrans" cxnId="{CA7D9A38-7B36-454E-A000-D71C90CB8DB4}">
      <dgm:prSet/>
      <dgm:spPr/>
      <dgm:t>
        <a:bodyPr/>
        <a:lstStyle/>
        <a:p>
          <a:endParaRPr lang="en-US"/>
        </a:p>
      </dgm:t>
    </dgm:pt>
    <dgm:pt modelId="{0D966370-2303-49F8-B863-C777BD060FFC}" type="sibTrans" cxnId="{CA7D9A38-7B36-454E-A000-D71C90CB8DB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A21A6A4-EB04-4453-A415-77B2FFA9872A}">
      <dgm:prSet/>
      <dgm:spPr/>
      <dgm:t>
        <a:bodyPr/>
        <a:lstStyle/>
        <a:p>
          <a:r>
            <a:rPr lang="en-GB" dirty="0"/>
            <a:t>3. Test that backward connections are more important for stimulus processing after 150 msec</a:t>
          </a:r>
          <a:endParaRPr lang="en-US" dirty="0"/>
        </a:p>
      </dgm:t>
    </dgm:pt>
    <dgm:pt modelId="{A4964F51-D8F1-4D90-BA51-C1C0F7CFE064}" type="parTrans" cxnId="{34F3C320-9FA5-484E-85B6-0921C602BC69}">
      <dgm:prSet/>
      <dgm:spPr/>
      <dgm:t>
        <a:bodyPr/>
        <a:lstStyle/>
        <a:p>
          <a:endParaRPr lang="en-US"/>
        </a:p>
      </dgm:t>
    </dgm:pt>
    <dgm:pt modelId="{F3BDCA51-DAD7-4989-AD75-EE11972F8818}" type="sibTrans" cxnId="{34F3C320-9FA5-484E-85B6-0921C602BC69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575EB6D-649A-41C3-99A0-1AF2CF4ED94B}" type="pres">
      <dgm:prSet presAssocID="{7E7608C9-4228-4B88-94D4-E513AB18C6C5}" presName="Name0" presStyleCnt="0">
        <dgm:presLayoutVars>
          <dgm:animLvl val="lvl"/>
          <dgm:resizeHandles val="exact"/>
        </dgm:presLayoutVars>
      </dgm:prSet>
      <dgm:spPr/>
    </dgm:pt>
    <dgm:pt modelId="{5538D5F9-70EA-4FE7-955D-ED3B8DE50DC1}" type="pres">
      <dgm:prSet presAssocID="{E2634E5F-84D7-4788-AAC7-7BEE84D3FC6C}" presName="compositeNode" presStyleCnt="0">
        <dgm:presLayoutVars>
          <dgm:bulletEnabled val="1"/>
        </dgm:presLayoutVars>
      </dgm:prSet>
      <dgm:spPr/>
    </dgm:pt>
    <dgm:pt modelId="{C9EC4DA3-5D6D-4B9B-856E-91A46287815E}" type="pres">
      <dgm:prSet presAssocID="{E2634E5F-84D7-4788-AAC7-7BEE84D3FC6C}" presName="bgRect" presStyleLbl="bgAccFollowNode1" presStyleIdx="0" presStyleCnt="3"/>
      <dgm:spPr/>
    </dgm:pt>
    <dgm:pt modelId="{5D33C03C-3345-4381-8638-DAB78AD39305}" type="pres">
      <dgm:prSet presAssocID="{C6B0FC87-2945-4A7B-B963-93D0DC8A9D8B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B5EF7B54-E3C3-4E7D-8A23-65CBE4149614}" type="pres">
      <dgm:prSet presAssocID="{E2634E5F-84D7-4788-AAC7-7BEE84D3FC6C}" presName="bottomLine" presStyleLbl="alignNode1" presStyleIdx="1" presStyleCnt="6">
        <dgm:presLayoutVars/>
      </dgm:prSet>
      <dgm:spPr/>
    </dgm:pt>
    <dgm:pt modelId="{FC9FE18E-BFC4-4B65-8EAF-CF78D44FAD34}" type="pres">
      <dgm:prSet presAssocID="{E2634E5F-84D7-4788-AAC7-7BEE84D3FC6C}" presName="nodeText" presStyleLbl="bgAccFollowNode1" presStyleIdx="0" presStyleCnt="3">
        <dgm:presLayoutVars>
          <dgm:bulletEnabled val="1"/>
        </dgm:presLayoutVars>
      </dgm:prSet>
      <dgm:spPr/>
    </dgm:pt>
    <dgm:pt modelId="{884013F5-B3B5-4475-A328-176769778D7A}" type="pres">
      <dgm:prSet presAssocID="{C6B0FC87-2945-4A7B-B963-93D0DC8A9D8B}" presName="sibTrans" presStyleCnt="0"/>
      <dgm:spPr/>
    </dgm:pt>
    <dgm:pt modelId="{A00769D4-F489-4D83-868C-9F352531E05E}" type="pres">
      <dgm:prSet presAssocID="{1428D8EA-9E69-4EBD-8BED-0479E61B4F30}" presName="compositeNode" presStyleCnt="0">
        <dgm:presLayoutVars>
          <dgm:bulletEnabled val="1"/>
        </dgm:presLayoutVars>
      </dgm:prSet>
      <dgm:spPr/>
    </dgm:pt>
    <dgm:pt modelId="{685E7001-5F97-43C1-B06A-61110BCE03EC}" type="pres">
      <dgm:prSet presAssocID="{1428D8EA-9E69-4EBD-8BED-0479E61B4F30}" presName="bgRect" presStyleLbl="bgAccFollowNode1" presStyleIdx="1" presStyleCnt="3"/>
      <dgm:spPr/>
    </dgm:pt>
    <dgm:pt modelId="{3A22A5DB-15BD-491E-A836-2A94492590D1}" type="pres">
      <dgm:prSet presAssocID="{0D966370-2303-49F8-B863-C777BD060FFC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FB73E5B4-3E97-4A93-B533-F163ACA9A8BE}" type="pres">
      <dgm:prSet presAssocID="{1428D8EA-9E69-4EBD-8BED-0479E61B4F30}" presName="bottomLine" presStyleLbl="alignNode1" presStyleIdx="3" presStyleCnt="6">
        <dgm:presLayoutVars/>
      </dgm:prSet>
      <dgm:spPr/>
    </dgm:pt>
    <dgm:pt modelId="{1A511CBB-FFF8-4BDD-BC30-49BB14D3EE03}" type="pres">
      <dgm:prSet presAssocID="{1428D8EA-9E69-4EBD-8BED-0479E61B4F30}" presName="nodeText" presStyleLbl="bgAccFollowNode1" presStyleIdx="1" presStyleCnt="3">
        <dgm:presLayoutVars>
          <dgm:bulletEnabled val="1"/>
        </dgm:presLayoutVars>
      </dgm:prSet>
      <dgm:spPr/>
    </dgm:pt>
    <dgm:pt modelId="{62AFCB9E-7883-4703-9D99-688D88643A67}" type="pres">
      <dgm:prSet presAssocID="{0D966370-2303-49F8-B863-C777BD060FFC}" presName="sibTrans" presStyleCnt="0"/>
      <dgm:spPr/>
    </dgm:pt>
    <dgm:pt modelId="{C1F3F05C-32F7-4797-AF1A-4095E9B6B389}" type="pres">
      <dgm:prSet presAssocID="{DA21A6A4-EB04-4453-A415-77B2FFA9872A}" presName="compositeNode" presStyleCnt="0">
        <dgm:presLayoutVars>
          <dgm:bulletEnabled val="1"/>
        </dgm:presLayoutVars>
      </dgm:prSet>
      <dgm:spPr/>
    </dgm:pt>
    <dgm:pt modelId="{96E55EDC-9E5C-4B0E-8DFE-75A5302373E8}" type="pres">
      <dgm:prSet presAssocID="{DA21A6A4-EB04-4453-A415-77B2FFA9872A}" presName="bgRect" presStyleLbl="bgAccFollowNode1" presStyleIdx="2" presStyleCnt="3"/>
      <dgm:spPr/>
    </dgm:pt>
    <dgm:pt modelId="{A2BE9079-F120-4903-A98C-61CDE846C1AF}" type="pres">
      <dgm:prSet presAssocID="{F3BDCA51-DAD7-4989-AD75-EE11972F8818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1E9D1AA0-EA5C-4127-A08F-821C0DB1C3E7}" type="pres">
      <dgm:prSet presAssocID="{DA21A6A4-EB04-4453-A415-77B2FFA9872A}" presName="bottomLine" presStyleLbl="alignNode1" presStyleIdx="5" presStyleCnt="6">
        <dgm:presLayoutVars/>
      </dgm:prSet>
      <dgm:spPr/>
    </dgm:pt>
    <dgm:pt modelId="{D2232122-AC4A-4ADE-A181-0507F97731A9}" type="pres">
      <dgm:prSet presAssocID="{DA21A6A4-EB04-4453-A415-77B2FFA9872A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42A6670F-E3A1-40DD-84FE-98AB8AAA377B}" type="presOf" srcId="{E2634E5F-84D7-4788-AAC7-7BEE84D3FC6C}" destId="{C9EC4DA3-5D6D-4B9B-856E-91A46287815E}" srcOrd="0" destOrd="0" presId="urn:microsoft.com/office/officeart/2016/7/layout/BasicLinearProcessNumbered"/>
    <dgm:cxn modelId="{34F3C320-9FA5-484E-85B6-0921C602BC69}" srcId="{7E7608C9-4228-4B88-94D4-E513AB18C6C5}" destId="{DA21A6A4-EB04-4453-A415-77B2FFA9872A}" srcOrd="2" destOrd="0" parTransId="{A4964F51-D8F1-4D90-BA51-C1C0F7CFE064}" sibTransId="{F3BDCA51-DAD7-4989-AD75-EE11972F8818}"/>
    <dgm:cxn modelId="{92A74137-7236-47BE-8721-A0BB2CA92609}" type="presOf" srcId="{E2634E5F-84D7-4788-AAC7-7BEE84D3FC6C}" destId="{FC9FE18E-BFC4-4B65-8EAF-CF78D44FAD34}" srcOrd="1" destOrd="0" presId="urn:microsoft.com/office/officeart/2016/7/layout/BasicLinearProcessNumbered"/>
    <dgm:cxn modelId="{CA7D9A38-7B36-454E-A000-D71C90CB8DB4}" srcId="{7E7608C9-4228-4B88-94D4-E513AB18C6C5}" destId="{1428D8EA-9E69-4EBD-8BED-0479E61B4F30}" srcOrd="1" destOrd="0" parTransId="{6787A12B-1E05-4873-A752-97EBCEAF4DDB}" sibTransId="{0D966370-2303-49F8-B863-C777BD060FFC}"/>
    <dgm:cxn modelId="{556BFE66-9410-4BA5-9F29-E1D61171F843}" srcId="{7E7608C9-4228-4B88-94D4-E513AB18C6C5}" destId="{E2634E5F-84D7-4788-AAC7-7BEE84D3FC6C}" srcOrd="0" destOrd="0" parTransId="{84439201-397B-4CF1-80A5-5990EA44E107}" sibTransId="{C6B0FC87-2945-4A7B-B963-93D0DC8A9D8B}"/>
    <dgm:cxn modelId="{E492F676-BA7D-431A-878C-DD52868218E9}" type="presOf" srcId="{C6B0FC87-2945-4A7B-B963-93D0DC8A9D8B}" destId="{5D33C03C-3345-4381-8638-DAB78AD39305}" srcOrd="0" destOrd="0" presId="urn:microsoft.com/office/officeart/2016/7/layout/BasicLinearProcessNumbered"/>
    <dgm:cxn modelId="{7D0B7091-E87B-4ABC-9C80-36D699A12151}" type="presOf" srcId="{DA21A6A4-EB04-4453-A415-77B2FFA9872A}" destId="{D2232122-AC4A-4ADE-A181-0507F97731A9}" srcOrd="1" destOrd="0" presId="urn:microsoft.com/office/officeart/2016/7/layout/BasicLinearProcessNumbered"/>
    <dgm:cxn modelId="{93BF149E-622E-4896-A961-4CDAE6EC0011}" type="presOf" srcId="{1428D8EA-9E69-4EBD-8BED-0479E61B4F30}" destId="{1A511CBB-FFF8-4BDD-BC30-49BB14D3EE03}" srcOrd="1" destOrd="0" presId="urn:microsoft.com/office/officeart/2016/7/layout/BasicLinearProcessNumbered"/>
    <dgm:cxn modelId="{6368A7C6-B003-4473-B1D6-65D2881C99D7}" type="presOf" srcId="{7E7608C9-4228-4B88-94D4-E513AB18C6C5}" destId="{2575EB6D-649A-41C3-99A0-1AF2CF4ED94B}" srcOrd="0" destOrd="0" presId="urn:microsoft.com/office/officeart/2016/7/layout/BasicLinearProcessNumbered"/>
    <dgm:cxn modelId="{4481F1CA-E0E4-4DE2-8259-4D261F09F121}" type="presOf" srcId="{1428D8EA-9E69-4EBD-8BED-0479E61B4F30}" destId="{685E7001-5F97-43C1-B06A-61110BCE03EC}" srcOrd="0" destOrd="0" presId="urn:microsoft.com/office/officeart/2016/7/layout/BasicLinearProcessNumbered"/>
    <dgm:cxn modelId="{33DFB5D2-5042-451A-93A0-CBFFAF30666C}" type="presOf" srcId="{0D966370-2303-49F8-B863-C777BD060FFC}" destId="{3A22A5DB-15BD-491E-A836-2A94492590D1}" srcOrd="0" destOrd="0" presId="urn:microsoft.com/office/officeart/2016/7/layout/BasicLinearProcessNumbered"/>
    <dgm:cxn modelId="{72A988D4-89FD-4420-ADDB-E11437F296D5}" type="presOf" srcId="{DA21A6A4-EB04-4453-A415-77B2FFA9872A}" destId="{96E55EDC-9E5C-4B0E-8DFE-75A5302373E8}" srcOrd="0" destOrd="0" presId="urn:microsoft.com/office/officeart/2016/7/layout/BasicLinearProcessNumbered"/>
    <dgm:cxn modelId="{EDF51DE6-2B22-4DA1-8690-6FE02D51F5BE}" type="presOf" srcId="{F3BDCA51-DAD7-4989-AD75-EE11972F8818}" destId="{A2BE9079-F120-4903-A98C-61CDE846C1AF}" srcOrd="0" destOrd="0" presId="urn:microsoft.com/office/officeart/2016/7/layout/BasicLinearProcessNumbered"/>
    <dgm:cxn modelId="{14F4AC76-E1D2-4AA4-94AA-95F3CCAB3F28}" type="presParOf" srcId="{2575EB6D-649A-41C3-99A0-1AF2CF4ED94B}" destId="{5538D5F9-70EA-4FE7-955D-ED3B8DE50DC1}" srcOrd="0" destOrd="0" presId="urn:microsoft.com/office/officeart/2016/7/layout/BasicLinearProcessNumbered"/>
    <dgm:cxn modelId="{F956774C-1FFF-4A4E-ADBE-7036A38FA284}" type="presParOf" srcId="{5538D5F9-70EA-4FE7-955D-ED3B8DE50DC1}" destId="{C9EC4DA3-5D6D-4B9B-856E-91A46287815E}" srcOrd="0" destOrd="0" presId="urn:microsoft.com/office/officeart/2016/7/layout/BasicLinearProcessNumbered"/>
    <dgm:cxn modelId="{2C43D33F-8F1C-4B5D-A431-4C098DDB56C9}" type="presParOf" srcId="{5538D5F9-70EA-4FE7-955D-ED3B8DE50DC1}" destId="{5D33C03C-3345-4381-8638-DAB78AD39305}" srcOrd="1" destOrd="0" presId="urn:microsoft.com/office/officeart/2016/7/layout/BasicLinearProcessNumbered"/>
    <dgm:cxn modelId="{51849692-5571-44DE-9DC6-CD102A81E798}" type="presParOf" srcId="{5538D5F9-70EA-4FE7-955D-ED3B8DE50DC1}" destId="{B5EF7B54-E3C3-4E7D-8A23-65CBE4149614}" srcOrd="2" destOrd="0" presId="urn:microsoft.com/office/officeart/2016/7/layout/BasicLinearProcessNumbered"/>
    <dgm:cxn modelId="{D3458A28-D781-4D9B-9EB5-18F474F2B1B4}" type="presParOf" srcId="{5538D5F9-70EA-4FE7-955D-ED3B8DE50DC1}" destId="{FC9FE18E-BFC4-4B65-8EAF-CF78D44FAD34}" srcOrd="3" destOrd="0" presId="urn:microsoft.com/office/officeart/2016/7/layout/BasicLinearProcessNumbered"/>
    <dgm:cxn modelId="{F4FD788B-B799-4E56-8C49-96D5F95711A6}" type="presParOf" srcId="{2575EB6D-649A-41C3-99A0-1AF2CF4ED94B}" destId="{884013F5-B3B5-4475-A328-176769778D7A}" srcOrd="1" destOrd="0" presId="urn:microsoft.com/office/officeart/2016/7/layout/BasicLinearProcessNumbered"/>
    <dgm:cxn modelId="{BB6AACB2-F8E7-418E-8340-2361A80D4792}" type="presParOf" srcId="{2575EB6D-649A-41C3-99A0-1AF2CF4ED94B}" destId="{A00769D4-F489-4D83-868C-9F352531E05E}" srcOrd="2" destOrd="0" presId="urn:microsoft.com/office/officeart/2016/7/layout/BasicLinearProcessNumbered"/>
    <dgm:cxn modelId="{2E443D49-FC07-4134-A97D-D60F075F31C3}" type="presParOf" srcId="{A00769D4-F489-4D83-868C-9F352531E05E}" destId="{685E7001-5F97-43C1-B06A-61110BCE03EC}" srcOrd="0" destOrd="0" presId="urn:microsoft.com/office/officeart/2016/7/layout/BasicLinearProcessNumbered"/>
    <dgm:cxn modelId="{43285AC2-4E12-4110-BF7A-58DDD8DC0B74}" type="presParOf" srcId="{A00769D4-F489-4D83-868C-9F352531E05E}" destId="{3A22A5DB-15BD-491E-A836-2A94492590D1}" srcOrd="1" destOrd="0" presId="urn:microsoft.com/office/officeart/2016/7/layout/BasicLinearProcessNumbered"/>
    <dgm:cxn modelId="{E0B43E92-5EDF-47ED-ADD5-BCA2E9999E80}" type="presParOf" srcId="{A00769D4-F489-4D83-868C-9F352531E05E}" destId="{FB73E5B4-3E97-4A93-B533-F163ACA9A8BE}" srcOrd="2" destOrd="0" presId="urn:microsoft.com/office/officeart/2016/7/layout/BasicLinearProcessNumbered"/>
    <dgm:cxn modelId="{2E00436B-896A-4ECE-92CC-906CFB3DDB85}" type="presParOf" srcId="{A00769D4-F489-4D83-868C-9F352531E05E}" destId="{1A511CBB-FFF8-4BDD-BC30-49BB14D3EE03}" srcOrd="3" destOrd="0" presId="urn:microsoft.com/office/officeart/2016/7/layout/BasicLinearProcessNumbered"/>
    <dgm:cxn modelId="{1AD41EDB-C6AE-4356-979D-4CF75DF39B71}" type="presParOf" srcId="{2575EB6D-649A-41C3-99A0-1AF2CF4ED94B}" destId="{62AFCB9E-7883-4703-9D99-688D88643A67}" srcOrd="3" destOrd="0" presId="urn:microsoft.com/office/officeart/2016/7/layout/BasicLinearProcessNumbered"/>
    <dgm:cxn modelId="{E8D31920-187A-4203-89D7-52A7FBD2D065}" type="presParOf" srcId="{2575EB6D-649A-41C3-99A0-1AF2CF4ED94B}" destId="{C1F3F05C-32F7-4797-AF1A-4095E9B6B389}" srcOrd="4" destOrd="0" presId="urn:microsoft.com/office/officeart/2016/7/layout/BasicLinearProcessNumbered"/>
    <dgm:cxn modelId="{A7B47BEC-7416-4763-B236-417D60FF2924}" type="presParOf" srcId="{C1F3F05C-32F7-4797-AF1A-4095E9B6B389}" destId="{96E55EDC-9E5C-4B0E-8DFE-75A5302373E8}" srcOrd="0" destOrd="0" presId="urn:microsoft.com/office/officeart/2016/7/layout/BasicLinearProcessNumbered"/>
    <dgm:cxn modelId="{C49F8006-C4EC-4C6E-A5EF-615E7E03B6F6}" type="presParOf" srcId="{C1F3F05C-32F7-4797-AF1A-4095E9B6B389}" destId="{A2BE9079-F120-4903-A98C-61CDE846C1AF}" srcOrd="1" destOrd="0" presId="urn:microsoft.com/office/officeart/2016/7/layout/BasicLinearProcessNumbered"/>
    <dgm:cxn modelId="{87EC7277-3503-4FA5-91CD-426B4A7D5B66}" type="presParOf" srcId="{C1F3F05C-32F7-4797-AF1A-4095E9B6B389}" destId="{1E9D1AA0-EA5C-4127-A08F-821C0DB1C3E7}" srcOrd="2" destOrd="0" presId="urn:microsoft.com/office/officeart/2016/7/layout/BasicLinearProcessNumbered"/>
    <dgm:cxn modelId="{35289E1E-B619-48B5-B53A-F2A1922B61F6}" type="presParOf" srcId="{C1F3F05C-32F7-4797-AF1A-4095E9B6B389}" destId="{D2232122-AC4A-4ADE-A181-0507F97731A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ED159-3E6C-45B9-97BE-A2DEAC915C16}">
      <dsp:nvSpPr>
        <dsp:cNvPr id="0" name=""/>
        <dsp:cNvSpPr/>
      </dsp:nvSpPr>
      <dsp:spPr>
        <a:xfrm>
          <a:off x="0" y="332892"/>
          <a:ext cx="5000124" cy="1231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8065" tIns="354076" rIns="38806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/>
            <a:t>Band-pass filtering (2-30 Hz)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/>
            <a:t>Epoching (-52-500ms PST)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/>
            <a:t>Artefact correcting</a:t>
          </a:r>
          <a:endParaRPr lang="en-US" sz="1700" kern="1200"/>
        </a:p>
      </dsp:txBody>
      <dsp:txXfrm>
        <a:off x="0" y="332892"/>
        <a:ext cx="5000124" cy="1231650"/>
      </dsp:txXfrm>
    </dsp:sp>
    <dsp:sp modelId="{722EE5B8-A2EF-4435-81A1-20DEA9C4A6E2}">
      <dsp:nvSpPr>
        <dsp:cNvPr id="0" name=""/>
        <dsp:cNvSpPr/>
      </dsp:nvSpPr>
      <dsp:spPr>
        <a:xfrm>
          <a:off x="250006" y="81972"/>
          <a:ext cx="3500086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Pre-Processing</a:t>
          </a:r>
          <a:endParaRPr lang="en-US" sz="1700" kern="1200"/>
        </a:p>
      </dsp:txBody>
      <dsp:txXfrm>
        <a:off x="274504" y="106470"/>
        <a:ext cx="3451090" cy="452844"/>
      </dsp:txXfrm>
    </dsp:sp>
    <dsp:sp modelId="{06F674DC-2CF2-4E71-ADD5-434716E91025}">
      <dsp:nvSpPr>
        <dsp:cNvPr id="0" name=""/>
        <dsp:cNvSpPr/>
      </dsp:nvSpPr>
      <dsp:spPr>
        <a:xfrm>
          <a:off x="0" y="1907262"/>
          <a:ext cx="500012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DB032E-4DD7-49A3-949F-34B577CA2D15}">
      <dsp:nvSpPr>
        <dsp:cNvPr id="0" name=""/>
        <dsp:cNvSpPr/>
      </dsp:nvSpPr>
      <dsp:spPr>
        <a:xfrm>
          <a:off x="250006" y="1656342"/>
          <a:ext cx="3500086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Source Identification via 3D source reconstruction</a:t>
          </a:r>
          <a:endParaRPr lang="en-US" sz="1700" kern="1200"/>
        </a:p>
      </dsp:txBody>
      <dsp:txXfrm>
        <a:off x="274504" y="1680840"/>
        <a:ext cx="3451090" cy="452844"/>
      </dsp:txXfrm>
    </dsp:sp>
    <dsp:sp modelId="{2654D923-6303-45A3-BD0B-C2C8F3D22FF7}">
      <dsp:nvSpPr>
        <dsp:cNvPr id="0" name=""/>
        <dsp:cNvSpPr/>
      </dsp:nvSpPr>
      <dsp:spPr>
        <a:xfrm>
          <a:off x="0" y="2678382"/>
          <a:ext cx="500012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7A551-5899-4B03-9D77-A9756ABDD680}">
      <dsp:nvSpPr>
        <dsp:cNvPr id="0" name=""/>
        <dsp:cNvSpPr/>
      </dsp:nvSpPr>
      <dsp:spPr>
        <a:xfrm>
          <a:off x="250006" y="2427462"/>
          <a:ext cx="3500086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Dynamic Causal Modelling</a:t>
          </a:r>
          <a:endParaRPr lang="en-US" sz="1700" kern="1200"/>
        </a:p>
      </dsp:txBody>
      <dsp:txXfrm>
        <a:off x="274504" y="2451960"/>
        <a:ext cx="3451090" cy="452844"/>
      </dsp:txXfrm>
    </dsp:sp>
    <dsp:sp modelId="{4DAF9517-4A63-4A0A-9B58-B7978E258E02}">
      <dsp:nvSpPr>
        <dsp:cNvPr id="0" name=""/>
        <dsp:cNvSpPr/>
      </dsp:nvSpPr>
      <dsp:spPr>
        <a:xfrm>
          <a:off x="0" y="3449502"/>
          <a:ext cx="5000124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24C21F-AB05-48F5-B696-9BB71A346E2C}">
      <dsp:nvSpPr>
        <dsp:cNvPr id="0" name=""/>
        <dsp:cNvSpPr/>
      </dsp:nvSpPr>
      <dsp:spPr>
        <a:xfrm>
          <a:off x="250006" y="3198582"/>
          <a:ext cx="3500086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Bayesian Model Selection</a:t>
          </a:r>
          <a:endParaRPr lang="en-US" sz="1700" kern="1200"/>
        </a:p>
      </dsp:txBody>
      <dsp:txXfrm>
        <a:off x="274504" y="3223080"/>
        <a:ext cx="3451090" cy="452844"/>
      </dsp:txXfrm>
    </dsp:sp>
    <dsp:sp modelId="{EB076773-859B-4839-AF2E-819043BDF9E3}">
      <dsp:nvSpPr>
        <dsp:cNvPr id="0" name=""/>
        <dsp:cNvSpPr/>
      </dsp:nvSpPr>
      <dsp:spPr>
        <a:xfrm>
          <a:off x="0" y="4220622"/>
          <a:ext cx="5000124" cy="1151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8065" tIns="354076" rIns="38806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/>
            <a:t>Determine parameters associated with task performance, disease state, on the group level</a:t>
          </a:r>
          <a:endParaRPr lang="en-US" sz="1700" kern="1200"/>
        </a:p>
      </dsp:txBody>
      <dsp:txXfrm>
        <a:off x="0" y="4220622"/>
        <a:ext cx="5000124" cy="1151325"/>
      </dsp:txXfrm>
    </dsp:sp>
    <dsp:sp modelId="{FF2F521B-42D6-4732-AA66-F2AB8E004FD1}">
      <dsp:nvSpPr>
        <dsp:cNvPr id="0" name=""/>
        <dsp:cNvSpPr/>
      </dsp:nvSpPr>
      <dsp:spPr>
        <a:xfrm>
          <a:off x="250006" y="3969702"/>
          <a:ext cx="3500086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295" tIns="0" rIns="13229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Further Analyses, e.g. Parametric Empirical Bayes</a:t>
          </a:r>
          <a:endParaRPr lang="en-US" sz="1700" kern="1200"/>
        </a:p>
      </dsp:txBody>
      <dsp:txXfrm>
        <a:off x="274504" y="3994200"/>
        <a:ext cx="3451090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EC4DA3-5D6D-4B9B-856E-91A46287815E}">
      <dsp:nvSpPr>
        <dsp:cNvPr id="0" name=""/>
        <dsp:cNvSpPr/>
      </dsp:nvSpPr>
      <dsp:spPr>
        <a:xfrm>
          <a:off x="0" y="450453"/>
          <a:ext cx="2464593" cy="345043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1. Build a Backward Only DCM</a:t>
          </a:r>
          <a:endParaRPr lang="en-US" sz="1700" kern="1200"/>
        </a:p>
      </dsp:txBody>
      <dsp:txXfrm>
        <a:off x="0" y="1761617"/>
        <a:ext cx="2464593" cy="2070258"/>
      </dsp:txXfrm>
    </dsp:sp>
    <dsp:sp modelId="{5D33C03C-3345-4381-8638-DAB78AD39305}">
      <dsp:nvSpPr>
        <dsp:cNvPr id="0" name=""/>
        <dsp:cNvSpPr/>
      </dsp:nvSpPr>
      <dsp:spPr>
        <a:xfrm>
          <a:off x="714732" y="795496"/>
          <a:ext cx="1035129" cy="103512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703" tIns="12700" rIns="8070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66323" y="947087"/>
        <a:ext cx="731947" cy="731947"/>
      </dsp:txXfrm>
    </dsp:sp>
    <dsp:sp modelId="{B5EF7B54-E3C3-4E7D-8A23-65CBE4149614}">
      <dsp:nvSpPr>
        <dsp:cNvPr id="0" name=""/>
        <dsp:cNvSpPr/>
      </dsp:nvSpPr>
      <dsp:spPr>
        <a:xfrm>
          <a:off x="0" y="3900812"/>
          <a:ext cx="2464593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5E7001-5F97-43C1-B06A-61110BCE03EC}">
      <dsp:nvSpPr>
        <dsp:cNvPr id="0" name=""/>
        <dsp:cNvSpPr/>
      </dsp:nvSpPr>
      <dsp:spPr>
        <a:xfrm>
          <a:off x="2711053" y="450453"/>
          <a:ext cx="2464593" cy="345043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2. Compare the CMC and ERP models. </a:t>
          </a:r>
          <a:endParaRPr lang="en-US" sz="1700" kern="1200" dirty="0"/>
        </a:p>
      </dsp:txBody>
      <dsp:txXfrm>
        <a:off x="2711053" y="1761617"/>
        <a:ext cx="2464593" cy="2070258"/>
      </dsp:txXfrm>
    </dsp:sp>
    <dsp:sp modelId="{3A22A5DB-15BD-491E-A836-2A94492590D1}">
      <dsp:nvSpPr>
        <dsp:cNvPr id="0" name=""/>
        <dsp:cNvSpPr/>
      </dsp:nvSpPr>
      <dsp:spPr>
        <a:xfrm>
          <a:off x="3425785" y="795496"/>
          <a:ext cx="1035129" cy="103512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703" tIns="12700" rIns="8070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77376" y="947087"/>
        <a:ext cx="731947" cy="731947"/>
      </dsp:txXfrm>
    </dsp:sp>
    <dsp:sp modelId="{FB73E5B4-3E97-4A93-B533-F163ACA9A8BE}">
      <dsp:nvSpPr>
        <dsp:cNvPr id="0" name=""/>
        <dsp:cNvSpPr/>
      </dsp:nvSpPr>
      <dsp:spPr>
        <a:xfrm>
          <a:off x="2711053" y="3900812"/>
          <a:ext cx="2464593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E55EDC-9E5C-4B0E-8DFE-75A5302373E8}">
      <dsp:nvSpPr>
        <dsp:cNvPr id="0" name=""/>
        <dsp:cNvSpPr/>
      </dsp:nvSpPr>
      <dsp:spPr>
        <a:xfrm>
          <a:off x="5422106" y="450453"/>
          <a:ext cx="2464593" cy="345043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149" tIns="330200" rIns="192149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3. Test that backward connections are more important for stimulus processing after 150 msec</a:t>
          </a:r>
          <a:endParaRPr lang="en-US" sz="1700" kern="1200" dirty="0"/>
        </a:p>
      </dsp:txBody>
      <dsp:txXfrm>
        <a:off x="5422106" y="1761617"/>
        <a:ext cx="2464593" cy="2070258"/>
      </dsp:txXfrm>
    </dsp:sp>
    <dsp:sp modelId="{A2BE9079-F120-4903-A98C-61CDE846C1AF}">
      <dsp:nvSpPr>
        <dsp:cNvPr id="0" name=""/>
        <dsp:cNvSpPr/>
      </dsp:nvSpPr>
      <dsp:spPr>
        <a:xfrm>
          <a:off x="6136838" y="795496"/>
          <a:ext cx="1035129" cy="103512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703" tIns="12700" rIns="8070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88429" y="947087"/>
        <a:ext cx="731947" cy="731947"/>
      </dsp:txXfrm>
    </dsp:sp>
    <dsp:sp modelId="{1E9D1AA0-EA5C-4127-A08F-821C0DB1C3E7}">
      <dsp:nvSpPr>
        <dsp:cNvPr id="0" name=""/>
        <dsp:cNvSpPr/>
      </dsp:nvSpPr>
      <dsp:spPr>
        <a:xfrm>
          <a:off x="5422106" y="3900812"/>
          <a:ext cx="2464593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15D1DAA-8031-48FC-A510-A9D29A44FD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802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3DF2C-A5BD-7445-A8D0-BE4C29B09280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69819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DA70BE-3E06-4E5C-89E3-7BC7B3F8BE49}" type="slidenum">
              <a:rPr lang="en-US"/>
              <a:pPr/>
              <a:t>10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DC09C8-61ED-4106-84C6-B38E006EEAA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A800F3-2FC4-4ACC-B28B-AB8EE192144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3C8F6D-6D39-4F3A-9930-7EDB0789AB6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72B8ED-1629-4D4B-8B7B-6C9F12F9D8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8DD611-144A-4FD9-8A14-AC998F2703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B11DF4-F42D-4F9E-895C-7050A153761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4A76AB-FC7D-412B-9871-E2B78CAAD20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017731-C7AF-41CE-A14F-7CC4C2DC02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BA7CCA-190B-4808-95C5-D60FC9F550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3B4D90-CF6C-4537-9078-DA7400F3862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4A5CEE-7EB9-470A-8DE6-A299EA6DF5B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98CEACB-6BB0-45AA-ACD5-F36E8913C36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localhost/Users/mac1/Desktop/KCL_box_red_485_rgb.png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_DSC1517.jpg">
            <a:extLst>
              <a:ext uri="{FF2B5EF4-FFF2-40B4-BE49-F238E27FC236}">
                <a16:creationId xmlns:a16="http://schemas.microsoft.com/office/drawing/2014/main" id="{BBE4F63D-11DF-944B-BECE-98FAF6486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67" t="16360" r="167"/>
          <a:stretch/>
        </p:blipFill>
        <p:spPr>
          <a:xfrm>
            <a:off x="0" y="857251"/>
            <a:ext cx="9144000" cy="520093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9CDD194-1527-4B40-A500-9A31309D7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7249178" y="1348395"/>
            <a:ext cx="1037573" cy="790631"/>
            <a:chOff x="7949775" y="1"/>
            <a:chExt cx="1194225" cy="910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2ACF25-581A-8F4C-9474-7A61DC85B1E4}"/>
                </a:ext>
              </a:extLst>
            </p:cNvPr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92"/>
            </a:p>
          </p:txBody>
        </p:sp>
        <p:pic>
          <p:nvPicPr>
            <p:cNvPr id="10" name="KCL-LOGO-UK-1.png">
              <a:extLst>
                <a:ext uri="{FF2B5EF4-FFF2-40B4-BE49-F238E27FC236}">
                  <a16:creationId xmlns:a16="http://schemas.microsoft.com/office/drawing/2014/main" id="{1ABDF81F-3A71-C940-A37C-C208BB932C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r:link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36864-A815-5E44-898D-E8C2CDDC4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377130"/>
            <a:ext cx="9144000" cy="268105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6000"/>
                </a:schemeClr>
              </a:gs>
              <a:gs pos="100000">
                <a:srgbClr val="FFFFFF">
                  <a:alpha val="0"/>
                  <a:lumMod val="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5483" tIns="27742" rIns="55483" bIns="277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92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D7633F8-8F33-8144-B9BF-0B4C6F31ECB0}"/>
              </a:ext>
            </a:extLst>
          </p:cNvPr>
          <p:cNvSpPr txBox="1">
            <a:spLocks/>
          </p:cNvSpPr>
          <p:nvPr/>
        </p:nvSpPr>
        <p:spPr>
          <a:xfrm>
            <a:off x="311309" y="4622945"/>
            <a:ext cx="5875789" cy="852752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rgbClr val="FFFFFF"/>
                </a:solidFill>
                <a:latin typeface="Georgia"/>
                <a:ea typeface="+mn-ea"/>
                <a:cs typeface="Georgia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 dirty="0"/>
              <a:t>Rosalyn Moran</a:t>
            </a:r>
          </a:p>
          <a:p>
            <a:r>
              <a:rPr lang="en-GB" sz="1200" b="1" dirty="0"/>
              <a:t>Department of Neuroimaging, </a:t>
            </a:r>
          </a:p>
          <a:p>
            <a:r>
              <a:rPr lang="en-GB" sz="1200" b="1" dirty="0"/>
              <a:t>IOPPN</a:t>
            </a:r>
          </a:p>
          <a:p>
            <a:r>
              <a:rPr lang="en-GB" sz="1200" b="1" dirty="0"/>
              <a:t>King’s College London</a:t>
            </a:r>
            <a:endParaRPr lang="en-US" sz="1200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24B4E27-939F-C74E-809C-E801CF86F7D1}"/>
              </a:ext>
            </a:extLst>
          </p:cNvPr>
          <p:cNvSpPr txBox="1">
            <a:spLocks/>
          </p:cNvSpPr>
          <p:nvPr/>
        </p:nvSpPr>
        <p:spPr>
          <a:xfrm>
            <a:off x="2646760" y="4898203"/>
            <a:ext cx="5551922" cy="85275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500" kern="1200">
                <a:solidFill>
                  <a:srgbClr val="FFFFFF"/>
                </a:solidFill>
                <a:latin typeface="Impact"/>
                <a:ea typeface="+mj-ea"/>
                <a:cs typeface="Impact"/>
              </a:defRPr>
            </a:lvl1pPr>
          </a:lstStyle>
          <a:p>
            <a:pPr algn="r"/>
            <a:r>
              <a:rPr lang="en-US" sz="4400" dirty="0"/>
              <a:t>MODELING CONNECTIVITY: </a:t>
            </a:r>
          </a:p>
          <a:p>
            <a:pPr algn="r"/>
            <a:r>
              <a:rPr lang="en-US" sz="4400" dirty="0"/>
              <a:t>DCM for EEG</a:t>
            </a:r>
          </a:p>
          <a:p>
            <a:pPr algn="r"/>
            <a:r>
              <a:rPr lang="en-US" sz="4400" dirty="0">
                <a:latin typeface="Geeza Pro" panose="02000400000000000000" pitchFamily="2" charset="-78"/>
                <a:cs typeface="Geeza Pro" panose="02000400000000000000" pitchFamily="2" charset="-78"/>
              </a:rPr>
              <a:t>WORKSHOP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D4A10-37B7-A545-8A01-847B5FEBA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F9893DF-917E-9848-ADF4-7DF0AA7F5AE8}"/>
              </a:ext>
            </a:extLst>
          </p:cNvPr>
          <p:cNvSpPr txBox="1">
            <a:spLocks/>
          </p:cNvSpPr>
          <p:nvPr/>
        </p:nvSpPr>
        <p:spPr>
          <a:xfrm>
            <a:off x="311309" y="5587992"/>
            <a:ext cx="5111412" cy="4805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rgbClr val="FFFFFF"/>
                </a:solidFill>
                <a:latin typeface="Georgia"/>
                <a:ea typeface="+mn-ea"/>
                <a:cs typeface="Georgia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eorgia"/>
                <a:ea typeface="+mn-ea"/>
                <a:cs typeface="Georgi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14" dirty="0"/>
              <a:t>16809/2021, ETH Zurich</a:t>
            </a:r>
          </a:p>
          <a:p>
            <a:r>
              <a:rPr lang="en-US" sz="1350" dirty="0"/>
              <a:t>Computational Psychiatry Course 2021</a:t>
            </a:r>
            <a:endParaRPr lang="en-US" sz="1214" dirty="0"/>
          </a:p>
        </p:txBody>
      </p:sp>
    </p:spTree>
    <p:extLst>
      <p:ext uri="{BB962C8B-B14F-4D97-AF65-F5344CB8AC3E}">
        <p14:creationId xmlns:p14="http://schemas.microsoft.com/office/powerpoint/2010/main" val="4184031829"/>
      </p:ext>
    </p:extLst>
  </p:cSld>
  <p:clrMapOvr>
    <a:masterClrMapping/>
  </p:clrMapOvr>
  <p:transition advTm="14437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5" name="Rectangle 13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91" y="453981"/>
            <a:ext cx="500634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434" name="Text Box 4"/>
          <p:cNvSpPr txBox="1">
            <a:spLocks noChangeArrowheads="1"/>
          </p:cNvSpPr>
          <p:nvPr/>
        </p:nvSpPr>
        <p:spPr bwMode="auto">
          <a:xfrm>
            <a:off x="548640" y="731520"/>
            <a:ext cx="4567428" cy="1426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steps</a:t>
            </a:r>
          </a:p>
        </p:txBody>
      </p:sp>
      <p:sp>
        <p:nvSpPr>
          <p:cNvPr id="83976" name="Rectangle 13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7825" y="461737"/>
            <a:ext cx="1612020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3977" name="Rectangle 14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0326" y="453155"/>
            <a:ext cx="161201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90" y="2480956"/>
            <a:ext cx="8448154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592092" y="2798385"/>
            <a:ext cx="7948296" cy="3283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latin typeface="+mn-lt"/>
                <a:ea typeface="+mn-ea"/>
              </a:rPr>
              <a:t>   Have a HYPOTHESIS!</a:t>
            </a:r>
            <a:br>
              <a:rPr lang="en-US" sz="1400" dirty="0">
                <a:latin typeface="+mn-lt"/>
                <a:ea typeface="+mn-ea"/>
              </a:rPr>
            </a:br>
            <a:endParaRPr lang="en-US" sz="1400" dirty="0">
              <a:latin typeface="+mn-lt"/>
              <a:ea typeface="+mn-ea"/>
            </a:endParaRPr>
          </a:p>
          <a:p>
            <a:pPr marL="457200"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ea typeface="+mn-ea"/>
              </a:rPr>
              <a:t>Preprocessing and SVD decomposition</a:t>
            </a:r>
          </a:p>
          <a:p>
            <a:pPr marL="457200"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+mn-lt"/>
              <a:ea typeface="+mn-ea"/>
            </a:endParaRPr>
          </a:p>
          <a:p>
            <a:pPr marL="457200"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ea typeface="+mn-ea"/>
              </a:rPr>
              <a:t>Model specification: specify cortical areas and inter-areal connections for various competing models that you think might explain your data</a:t>
            </a:r>
          </a:p>
          <a:p>
            <a:pPr marL="457200"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+mn-lt"/>
              <a:ea typeface="+mn-ea"/>
            </a:endParaRPr>
          </a:p>
          <a:p>
            <a:pPr marL="457200"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ea typeface="+mn-ea"/>
              </a:rPr>
              <a:t>Model inversion: find the parameters that minimize differences between observed measurements and model predictions for each of the competing models</a:t>
            </a:r>
          </a:p>
          <a:p>
            <a:pPr marL="457200"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+mn-lt"/>
              <a:ea typeface="+mn-ea"/>
            </a:endParaRPr>
          </a:p>
          <a:p>
            <a:pPr marL="457200"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ea typeface="+mn-ea"/>
              </a:rPr>
              <a:t>Bayesian model comparison: make a statistical inference about which model best describes the data</a:t>
            </a:r>
          </a:p>
          <a:p>
            <a:pPr marL="457200" indent="-2286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ea typeface="+mn-ea"/>
              </a:rPr>
              <a:t>Parameter Inference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A07F13-6AA5-442F-8B6A-8D9CF8B10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5666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95398-1EFA-483A-B911-5A6C423E0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GB" dirty="0"/>
              <a:t>Tasks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E77376-5B1D-457E-968D-AB9E26D95C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813446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6224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DA861A-0CCB-7D42-AB73-001C07F15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93" y="761463"/>
            <a:ext cx="3986843" cy="189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30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45120-0574-47E0-A2F6-67EBFDBA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3500">
                <a:solidFill>
                  <a:srgbClr val="FFFFFF"/>
                </a:solidFill>
              </a:rPr>
              <a:t>Summary of Analyses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9A9FA5-EB2E-4576-9C52-1EC6123753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9311934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6610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926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395653" y="4756638"/>
            <a:ext cx="8354891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3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MMN in consciousness research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0ABC-20A5-4E8C-BB98-6A22E4181B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5" t="31743" r="32000" b="14923"/>
          <a:stretch/>
        </p:blipFill>
        <p:spPr>
          <a:xfrm>
            <a:off x="240030" y="1471569"/>
            <a:ext cx="2569206" cy="1669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B22F4C-7D4C-4CF7-ABE0-A187DF4FF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61" t="27094" r="27231" b="28598"/>
          <a:stretch/>
        </p:blipFill>
        <p:spPr>
          <a:xfrm>
            <a:off x="3289296" y="1468903"/>
            <a:ext cx="2574993" cy="16752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505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 cstate="print"/>
          <a:srcRect l="3336" t="15148" r="7978" b="62564"/>
          <a:stretch>
            <a:fillRect/>
          </a:stretch>
        </p:blipFill>
        <p:spPr bwMode="auto">
          <a:xfrm>
            <a:off x="6337293" y="2122349"/>
            <a:ext cx="2567937" cy="413028"/>
          </a:xfrm>
          <a:prstGeom prst="rect">
            <a:avLst/>
          </a:prstGeom>
          <a:noFill/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08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67"/>
    </mc:Choice>
    <mc:Fallback xmlns="">
      <p:transition spd="slow" advTm="5006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91352" y="799217"/>
            <a:ext cx="2200313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3A447-C08C-4160-A6C3-84CB1627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204108"/>
            <a:ext cx="2002054" cy="1781175"/>
          </a:xfrm>
        </p:spPr>
        <p:txBody>
          <a:bodyPr>
            <a:normAutofit/>
          </a:bodyPr>
          <a:lstStyle/>
          <a:p>
            <a:r>
              <a:rPr lang="en-GB" sz="2800">
                <a:solidFill>
                  <a:srgbClr val="FFFFFF"/>
                </a:solidFill>
              </a:rPr>
              <a:t>The MMN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42AA0-8FAC-4AD4-9775-EB5DA8A3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213" y="3355130"/>
            <a:ext cx="2002055" cy="2427333"/>
          </a:xfrm>
        </p:spPr>
        <p:txBody>
          <a:bodyPr>
            <a:normAutofit/>
          </a:bodyPr>
          <a:lstStyle/>
          <a:p>
            <a:endParaRPr lang="en-GB" sz="1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588EB-B8CD-423D-A6B8-57A5C6146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576" y="1419337"/>
            <a:ext cx="5177792" cy="389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5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500" y="-2"/>
            <a:ext cx="3052451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8181B-A8A2-48C2-8088-E9D71CF85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0080"/>
            <a:ext cx="2322320" cy="561323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700" b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Mismatch negativity (MMN) paradigm and hypothesis</a:t>
            </a:r>
            <a:br>
              <a:rPr lang="en-US" sz="3700" b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37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22CE4-0AFB-497E-BF1F-809BDF4A0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863" y="640082"/>
            <a:ext cx="5136536" cy="2484884"/>
          </a:xfrm>
        </p:spPr>
        <p:txBody>
          <a:bodyPr anchor="ctr">
            <a:normAutofit/>
          </a:bodyPr>
          <a:lstStyle/>
          <a:p>
            <a:r>
              <a:rPr lang="en-GB" sz="1700" dirty="0"/>
              <a:t>Hypothesis</a:t>
            </a:r>
          </a:p>
          <a:p>
            <a:endParaRPr lang="en-GB" sz="1700" dirty="0"/>
          </a:p>
          <a:p>
            <a:pPr marL="0" indent="0">
              <a:buNone/>
            </a:pPr>
            <a:r>
              <a:rPr lang="en-US" sz="1700" dirty="0"/>
              <a:t>MMN is caused by recurrent dynamics enabled by backward </a:t>
            </a:r>
            <a:br>
              <a:rPr lang="en-US" sz="1700" dirty="0"/>
            </a:br>
            <a:r>
              <a:rPr lang="en-US" sz="1700" dirty="0"/>
              <a:t>connections</a:t>
            </a:r>
          </a:p>
          <a:p>
            <a:pPr marL="0" indent="0">
              <a:buNone/>
            </a:pPr>
            <a:endParaRPr lang="en-US" sz="1700" dirty="0"/>
          </a:p>
          <a:p>
            <a:r>
              <a:rPr lang="en-GB" sz="1700" dirty="0"/>
              <a:t>Paradigm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8E5AD0A-0365-44E6-88D5-177C4184B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3509121"/>
            <a:ext cx="5170677" cy="23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7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6AF1C71-1E73-48C9-8399-9B59F1301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457200"/>
            <a:ext cx="819807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37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106623" y="610728"/>
            <a:ext cx="569713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108327" y="343079"/>
            <a:ext cx="36199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3" y="340424"/>
            <a:ext cx="3472603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91816A6-BAA3-4390-B212-29E9CEAD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32" y="1239205"/>
            <a:ext cx="2507401" cy="3482498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35" y="1071563"/>
            <a:ext cx="5467663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00FC2-26F9-479D-8F9A-1D6354C3C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933" y="1999612"/>
            <a:ext cx="4515547" cy="33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8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39AC1A-6393-4E3E-B7A2-590CBEF7E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595501"/>
            <a:ext cx="8458200" cy="5666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742228-8735-40E3-AB4D-BD01B190698A}"/>
              </a:ext>
            </a:extLst>
          </p:cNvPr>
          <p:cNvSpPr txBox="1"/>
          <p:nvPr/>
        </p:nvSpPr>
        <p:spPr>
          <a:xfrm>
            <a:off x="2982350" y="154744"/>
            <a:ext cx="323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Generative Model</a:t>
            </a:r>
          </a:p>
        </p:txBody>
      </p:sp>
    </p:spTree>
    <p:extLst>
      <p:ext uri="{BB962C8B-B14F-4D97-AF65-F5344CB8AC3E}">
        <p14:creationId xmlns:p14="http://schemas.microsoft.com/office/powerpoint/2010/main" val="117951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5F3C718-ECFB-4FCF-AC65-443FA51B3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" r="108" b="-2"/>
          <a:stretch/>
        </p:blipFill>
        <p:spPr>
          <a:xfrm>
            <a:off x="342900" y="457200"/>
            <a:ext cx="8458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4396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7537</TotalTime>
  <Words>217</Words>
  <Application>Microsoft Office PowerPoint</Application>
  <PresentationFormat>On-screen Show (4:3)</PresentationFormat>
  <Paragraphs>48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Geeza Pro</vt:lpstr>
      <vt:lpstr>Georgia</vt:lpstr>
      <vt:lpstr>Impact</vt:lpstr>
      <vt:lpstr>Blank Presentation</vt:lpstr>
      <vt:lpstr> </vt:lpstr>
      <vt:lpstr>Summary of Analyses</vt:lpstr>
      <vt:lpstr>PowerPoint Presentation</vt:lpstr>
      <vt:lpstr>The MMN</vt:lpstr>
      <vt:lpstr>Mismatch negativity (MMN) paradigm and hypothesis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Tasks</vt:lpstr>
      <vt:lpstr>PowerPoint Presentation</vt:lpstr>
    </vt:vector>
  </TitlesOfParts>
  <Company>Office 2004 Test Drive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 2004 Test Drive User</dc:creator>
  <cp:lastModifiedBy>Moran, Rosalyn</cp:lastModifiedBy>
  <cp:revision>93</cp:revision>
  <dcterms:created xsi:type="dcterms:W3CDTF">2010-11-28T23:03:27Z</dcterms:created>
  <dcterms:modified xsi:type="dcterms:W3CDTF">2021-09-16T13:55:55Z</dcterms:modified>
</cp:coreProperties>
</file>